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57" r:id="rId3"/>
    <p:sldId id="258" r:id="rId4"/>
    <p:sldId id="293" r:id="rId5"/>
    <p:sldId id="294" r:id="rId6"/>
    <p:sldId id="295" r:id="rId7"/>
    <p:sldId id="259" r:id="rId8"/>
    <p:sldId id="260" r:id="rId9"/>
    <p:sldId id="261" r:id="rId10"/>
    <p:sldId id="299" r:id="rId11"/>
    <p:sldId id="262" r:id="rId12"/>
    <p:sldId id="298" r:id="rId13"/>
    <p:sldId id="284" r:id="rId14"/>
    <p:sldId id="285" r:id="rId15"/>
    <p:sldId id="297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6" r:id="rId32"/>
    <p:sldId id="281" r:id="rId33"/>
    <p:sldId id="282" r:id="rId34"/>
    <p:sldId id="283" r:id="rId35"/>
    <p:sldId id="288" r:id="rId36"/>
    <p:sldId id="289" r:id="rId37"/>
    <p:sldId id="292" r:id="rId38"/>
    <p:sldId id="290" r:id="rId39"/>
    <p:sldId id="291" r:id="rId40"/>
    <p:sldId id="296" r:id="rId4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FA4993-C727-4A7C-A431-C67D1EBCFAC0}" type="datetimeFigureOut">
              <a:rPr lang="cs-CZ" smtClean="0"/>
              <a:pPr/>
              <a:t>25.9.2016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36FCEC-3300-4AB9-9384-94DD948E601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http://en.wikipedia.org/wiki/Object_database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3CD9D-5BD4-46FB-942D-E878C42F68EF}" type="slidenum">
              <a:rPr lang="cs-CZ" smtClean="0"/>
              <a:pPr/>
              <a:t>34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25.9.2016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25.9.2016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25.9.2016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25.9.2016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25.9.2016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25.9.2016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25.9.2016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25.9.2016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25.9.2016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25.9.2016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25.9.2016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25.9.2016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5/5d/Object-Oriented_Model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upload.wikimedia.org/wikipedia/commons/3/3b/Database_models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Databázové systémy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03648" y="3933056"/>
            <a:ext cx="6400800" cy="1752600"/>
          </a:xfrm>
        </p:spPr>
        <p:txBody>
          <a:bodyPr/>
          <a:lstStyle/>
          <a:p>
            <a:r>
              <a:rPr lang="cs-CZ" dirty="0" smtClean="0"/>
              <a:t>Roman Danel</a:t>
            </a:r>
          </a:p>
          <a:p>
            <a:r>
              <a:rPr lang="cs-CZ" sz="2000" dirty="0" smtClean="0"/>
              <a:t>Institut ekonomiky a systémů řízení</a:t>
            </a:r>
          </a:p>
          <a:p>
            <a:r>
              <a:rPr lang="cs-CZ" sz="2000" dirty="0" smtClean="0">
                <a:solidFill>
                  <a:srgbClr val="0070C0"/>
                </a:solidFill>
              </a:rPr>
              <a:t>2016</a:t>
            </a:r>
            <a:endParaRPr lang="cs-CZ" sz="2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Relační databáze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V relační databázi jsou data uložena v tabulkách, mezi kterými jsou definovány určité vztahy (relace)</a:t>
            </a:r>
          </a:p>
          <a:p>
            <a:r>
              <a:rPr lang="cs-CZ" dirty="0" smtClean="0"/>
              <a:t>Příkladem databáze, která není relační, je datový sklad (Data </a:t>
            </a:r>
            <a:r>
              <a:rPr lang="cs-CZ" dirty="0" err="1" smtClean="0"/>
              <a:t>Warehouse</a:t>
            </a:r>
            <a:r>
              <a:rPr lang="cs-CZ" dirty="0" smtClean="0"/>
              <a:t>) nebo objektově orientované databáze (např. </a:t>
            </a:r>
            <a:r>
              <a:rPr lang="cs-CZ" dirty="0" err="1" smtClean="0"/>
              <a:t>Caché</a:t>
            </a:r>
            <a:r>
              <a:rPr lang="cs-CZ" dirty="0" smtClean="0"/>
              <a:t>).</a:t>
            </a:r>
          </a:p>
          <a:p>
            <a:r>
              <a:rPr lang="cs-CZ" dirty="0" smtClean="0"/>
              <a:t>U relační databáze se snažíme o optimalizaci uložení dat -  minimalizace </a:t>
            </a:r>
            <a:r>
              <a:rPr lang="cs-CZ" b="1" dirty="0" smtClean="0"/>
              <a:t>redundancí</a:t>
            </a:r>
            <a:r>
              <a:rPr lang="cs-CZ" dirty="0" smtClean="0"/>
              <a:t> (nadbytečnost) dat, </a:t>
            </a:r>
            <a:r>
              <a:rPr lang="cs-CZ" b="1" dirty="0" smtClean="0"/>
              <a:t>normalizace</a:t>
            </a:r>
            <a:r>
              <a:rPr lang="cs-CZ" dirty="0" smtClean="0"/>
              <a:t>.</a:t>
            </a:r>
          </a:p>
          <a:p>
            <a:r>
              <a:rPr lang="cs-CZ" dirty="0" smtClean="0"/>
              <a:t>Transakční systémy - </a:t>
            </a:r>
            <a:r>
              <a:rPr lang="cs-CZ" b="1" dirty="0" smtClean="0">
                <a:solidFill>
                  <a:srgbClr val="FF0000"/>
                </a:solidFill>
              </a:rPr>
              <a:t>ACID</a:t>
            </a:r>
            <a:endParaRPr lang="cs-CZ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Relační model dat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cs-CZ" dirty="0" smtClean="0"/>
              <a:t>E-R model – </a:t>
            </a:r>
            <a:r>
              <a:rPr lang="cs-CZ" dirty="0" err="1" smtClean="0"/>
              <a:t>entitně</a:t>
            </a:r>
            <a:r>
              <a:rPr lang="cs-CZ" dirty="0" smtClean="0"/>
              <a:t> relační model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b="1" dirty="0" smtClean="0"/>
              <a:t>Co je to entita? </a:t>
            </a:r>
          </a:p>
          <a:p>
            <a:pPr>
              <a:buNone/>
            </a:pPr>
            <a:r>
              <a:rPr lang="cs-CZ" dirty="0" smtClean="0"/>
              <a:t>Objekt z reálného světa. Entitu reprezentuje v databázi tabulka.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b="1" dirty="0" smtClean="0"/>
              <a:t>Co je to atribut entity? </a:t>
            </a:r>
          </a:p>
          <a:p>
            <a:pPr>
              <a:buNone/>
            </a:pPr>
            <a:r>
              <a:rPr lang="cs-CZ" dirty="0" smtClean="0"/>
              <a:t>Vlastnost entity, v databázi odpovídá atributu sloupec tabulky.</a:t>
            </a:r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Vlastnosti atributů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Musí být atomické (=dále nedělitelné)</a:t>
            </a:r>
          </a:p>
          <a:p>
            <a:r>
              <a:rPr lang="cs-CZ" dirty="0" smtClean="0"/>
              <a:t>Na pořadí sloupců nezáleží</a:t>
            </a:r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mtClean="0"/>
              <a:t>Úroveň databázového modelu z hlediska abstrakce</a:t>
            </a:r>
          </a:p>
        </p:txBody>
      </p:sp>
      <p:sp>
        <p:nvSpPr>
          <p:cNvPr id="10243" name="Zástupný symbol pro obsah 2"/>
          <p:cNvSpPr>
            <a:spLocks noGrp="1"/>
          </p:cNvSpPr>
          <p:nvPr>
            <p:ph idx="1"/>
          </p:nvPr>
        </p:nvSpPr>
        <p:spPr>
          <a:xfrm>
            <a:off x="428625" y="1643063"/>
            <a:ext cx="8229600" cy="4525962"/>
          </a:xfrm>
        </p:spPr>
        <p:txBody>
          <a:bodyPr/>
          <a:lstStyle/>
          <a:p>
            <a:pPr eaLnBrk="1" hangingPunct="1"/>
            <a:r>
              <a:rPr lang="cs-CZ" smtClean="0">
                <a:solidFill>
                  <a:srgbClr val="C00000"/>
                </a:solidFill>
              </a:rPr>
              <a:t>Konceptuální model</a:t>
            </a:r>
            <a:endParaRPr lang="cs-CZ" smtClean="0"/>
          </a:p>
          <a:p>
            <a:pPr eaLnBrk="1" hangingPunct="1"/>
            <a:r>
              <a:rPr lang="cs-CZ" smtClean="0">
                <a:solidFill>
                  <a:srgbClr val="C00000"/>
                </a:solidFill>
              </a:rPr>
              <a:t>Logický  model</a:t>
            </a:r>
          </a:p>
          <a:p>
            <a:pPr eaLnBrk="1" hangingPunct="1"/>
            <a:r>
              <a:rPr lang="cs-CZ" smtClean="0">
                <a:solidFill>
                  <a:srgbClr val="C00000"/>
                </a:solidFill>
              </a:rPr>
              <a:t>Fyzický datový model</a:t>
            </a:r>
            <a:r>
              <a:rPr lang="cs-CZ" smtClean="0"/>
              <a:t> – konkrétní db systém</a:t>
            </a:r>
            <a:endParaRPr lang="cs-CZ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Návrh databázového systému</a:t>
            </a:r>
          </a:p>
        </p:txBody>
      </p:sp>
      <p:sp>
        <p:nvSpPr>
          <p:cNvPr id="1126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cs-CZ" smtClean="0"/>
              <a:t>Základní modely vedoucí k návrhu databázového systému jsou:</a:t>
            </a:r>
          </a:p>
          <a:p>
            <a:pPr>
              <a:buFontTx/>
              <a:buChar char="-"/>
            </a:pPr>
            <a:r>
              <a:rPr lang="cs-CZ" smtClean="0">
                <a:solidFill>
                  <a:srgbClr val="0070C0"/>
                </a:solidFill>
              </a:rPr>
              <a:t>Datové modelování </a:t>
            </a:r>
            <a:r>
              <a:rPr lang="cs-CZ" smtClean="0"/>
              <a:t>(ERD)</a:t>
            </a:r>
          </a:p>
          <a:p>
            <a:pPr>
              <a:buFontTx/>
              <a:buChar char="-"/>
            </a:pPr>
            <a:r>
              <a:rPr lang="cs-CZ" smtClean="0">
                <a:solidFill>
                  <a:srgbClr val="0070C0"/>
                </a:solidFill>
              </a:rPr>
              <a:t>Funkční modelování </a:t>
            </a:r>
            <a:r>
              <a:rPr lang="cs-CZ" smtClean="0"/>
              <a:t>(DFD)</a:t>
            </a:r>
          </a:p>
          <a:p>
            <a:pPr>
              <a:buFontTx/>
              <a:buChar char="-"/>
            </a:pPr>
            <a:r>
              <a:rPr lang="cs-CZ" smtClean="0">
                <a:solidFill>
                  <a:srgbClr val="0070C0"/>
                </a:solidFill>
              </a:rPr>
              <a:t>Časová (dynamická) analýza </a:t>
            </a:r>
            <a:r>
              <a:rPr lang="cs-CZ" smtClean="0"/>
              <a:t>(STD)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Transakce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Posloupnost činností, které tvoří logický celek</a:t>
            </a:r>
          </a:p>
          <a:p>
            <a:r>
              <a:rPr lang="cs-CZ" dirty="0" smtClean="0"/>
              <a:t>Zajištění konzistence databáze v případě výpadku</a:t>
            </a:r>
          </a:p>
          <a:p>
            <a:r>
              <a:rPr lang="cs-CZ" dirty="0" smtClean="0"/>
              <a:t>Zajištění víceuživatelského prostředí</a:t>
            </a:r>
            <a:endParaRPr lang="cs-CZ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80728"/>
            <a:ext cx="8505190" cy="5315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52736"/>
            <a:ext cx="8613710" cy="5383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80728"/>
            <a:ext cx="8597146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Uživatelé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Typy uživatelů v databázi:</a:t>
            </a:r>
          </a:p>
          <a:p>
            <a:r>
              <a:rPr lang="cs-CZ" dirty="0" smtClean="0"/>
              <a:t>Správce databáze (administrátor)</a:t>
            </a:r>
          </a:p>
          <a:p>
            <a:r>
              <a:rPr lang="cs-CZ" dirty="0" smtClean="0"/>
              <a:t>Aplikační programátor</a:t>
            </a:r>
          </a:p>
          <a:p>
            <a:r>
              <a:rPr lang="cs-CZ" dirty="0" smtClean="0"/>
              <a:t>Koncový uživatel</a:t>
            </a:r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Databáze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Co je to databáze?</a:t>
            </a:r>
          </a:p>
          <a:p>
            <a:endParaRPr lang="cs-CZ" dirty="0" smtClean="0"/>
          </a:p>
          <a:p>
            <a:pPr>
              <a:buNone/>
            </a:pPr>
            <a:r>
              <a:rPr lang="cs-CZ" sz="3200" dirty="0" smtClean="0">
                <a:solidFill>
                  <a:srgbClr val="FF0000"/>
                </a:solidFill>
              </a:rPr>
              <a:t>	Databáze – soubor dat, které slouží pro popis reálného světa.</a:t>
            </a:r>
          </a:p>
          <a:p>
            <a:endParaRPr lang="cs-CZ" dirty="0" smtClean="0"/>
          </a:p>
          <a:p>
            <a:r>
              <a:rPr lang="cs-CZ" dirty="0" smtClean="0"/>
              <a:t>Dominantní je relační model</a:t>
            </a:r>
          </a:p>
          <a:p>
            <a:endParaRPr lang="cs-CZ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419100"/>
            <a:ext cx="67056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Přímá spojovací šipka 5"/>
          <p:cNvCxnSpPr/>
          <p:nvPr/>
        </p:nvCxnSpPr>
        <p:spPr>
          <a:xfrm flipH="1" flipV="1">
            <a:off x="3923928" y="2636912"/>
            <a:ext cx="360040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Přímá spojovací šipka 7"/>
          <p:cNvCxnSpPr/>
          <p:nvPr/>
        </p:nvCxnSpPr>
        <p:spPr>
          <a:xfrm flipH="1" flipV="1">
            <a:off x="3563888" y="5589240"/>
            <a:ext cx="504056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Hlavní databázové systémy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err="1" smtClean="0"/>
              <a:t>Oracle</a:t>
            </a:r>
            <a:r>
              <a:rPr lang="cs-CZ" dirty="0" smtClean="0"/>
              <a:t> – světově nejrozšířenější </a:t>
            </a:r>
            <a:r>
              <a:rPr lang="cs-CZ" dirty="0" err="1" smtClean="0"/>
              <a:t>db</a:t>
            </a:r>
            <a:r>
              <a:rPr lang="cs-CZ" dirty="0" smtClean="0"/>
              <a:t> systém!</a:t>
            </a:r>
          </a:p>
          <a:p>
            <a:r>
              <a:rPr lang="cs-CZ" dirty="0" smtClean="0"/>
              <a:t>Microsoft SQL Server</a:t>
            </a:r>
          </a:p>
          <a:p>
            <a:r>
              <a:rPr lang="cs-CZ" dirty="0" err="1" smtClean="0"/>
              <a:t>Sybase</a:t>
            </a:r>
            <a:endParaRPr lang="cs-CZ" dirty="0" smtClean="0"/>
          </a:p>
          <a:p>
            <a:r>
              <a:rPr lang="cs-CZ" dirty="0" err="1" smtClean="0"/>
              <a:t>MySQL</a:t>
            </a:r>
            <a:r>
              <a:rPr lang="cs-CZ" dirty="0" smtClean="0"/>
              <a:t>/</a:t>
            </a:r>
            <a:r>
              <a:rPr lang="cs-CZ" dirty="0" err="1" smtClean="0"/>
              <a:t>MariaDB</a:t>
            </a:r>
            <a:r>
              <a:rPr lang="cs-CZ" dirty="0" smtClean="0"/>
              <a:t> </a:t>
            </a:r>
          </a:p>
          <a:p>
            <a:r>
              <a:rPr lang="cs-CZ" dirty="0" err="1" smtClean="0"/>
              <a:t>PostgreSQL</a:t>
            </a:r>
            <a:r>
              <a:rPr lang="cs-CZ" dirty="0" smtClean="0"/>
              <a:t> (Linux)</a:t>
            </a:r>
          </a:p>
          <a:p>
            <a:r>
              <a:rPr lang="cs-CZ" dirty="0" smtClean="0"/>
              <a:t>Informix (IBM)</a:t>
            </a:r>
          </a:p>
          <a:p>
            <a:r>
              <a:rPr lang="cs-CZ" dirty="0" smtClean="0"/>
              <a:t>DB-2 (IBM)</a:t>
            </a:r>
          </a:p>
          <a:p>
            <a:r>
              <a:rPr lang="cs-CZ" dirty="0" err="1" smtClean="0"/>
              <a:t>Interbase</a:t>
            </a:r>
            <a:r>
              <a:rPr lang="cs-CZ" dirty="0" smtClean="0"/>
              <a:t>, </a:t>
            </a:r>
            <a:r>
              <a:rPr lang="cs-CZ" dirty="0" err="1" smtClean="0"/>
              <a:t>Firebird</a:t>
            </a:r>
            <a:endParaRPr lang="cs-CZ" dirty="0" smtClean="0"/>
          </a:p>
          <a:p>
            <a:r>
              <a:rPr lang="cs-CZ" dirty="0" err="1" smtClean="0"/>
              <a:t>SQLLite</a:t>
            </a:r>
            <a:endParaRPr lang="cs-CZ" dirty="0" smtClean="0"/>
          </a:p>
          <a:p>
            <a:r>
              <a:rPr lang="cs-CZ" dirty="0" err="1" smtClean="0"/>
              <a:t>Caché</a:t>
            </a:r>
            <a:r>
              <a:rPr lang="cs-CZ" dirty="0" smtClean="0"/>
              <a:t> (OOP)</a:t>
            </a:r>
          </a:p>
          <a:p>
            <a:r>
              <a:rPr lang="cs-CZ" smtClean="0"/>
              <a:t>Terradata</a:t>
            </a:r>
            <a:endParaRPr lang="cs-CZ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Databázové systémy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Verze</a:t>
            </a:r>
          </a:p>
          <a:p>
            <a:r>
              <a:rPr lang="cs-CZ" b="1" dirty="0" smtClean="0"/>
              <a:t>Edice </a:t>
            </a:r>
          </a:p>
          <a:p>
            <a:endParaRPr lang="cs-CZ" dirty="0" smtClean="0"/>
          </a:p>
          <a:p>
            <a:pPr>
              <a:buNone/>
            </a:pPr>
            <a:r>
              <a:rPr lang="cs-CZ" dirty="0" smtClean="0"/>
              <a:t>Příklad:  </a:t>
            </a:r>
            <a:r>
              <a:rPr lang="cs-CZ" dirty="0" smtClean="0">
                <a:solidFill>
                  <a:srgbClr val="0070C0"/>
                </a:solidFill>
              </a:rPr>
              <a:t>MS SQL Server</a:t>
            </a:r>
          </a:p>
          <a:p>
            <a:pPr>
              <a:buNone/>
            </a:pPr>
            <a:r>
              <a:rPr lang="cs-CZ" dirty="0" smtClean="0"/>
              <a:t>Verze – MS SQL 2000, 2005, 2008</a:t>
            </a:r>
          </a:p>
          <a:p>
            <a:pPr>
              <a:buNone/>
            </a:pPr>
            <a:r>
              <a:rPr lang="cs-CZ" dirty="0" smtClean="0"/>
              <a:t>Edice – Express, </a:t>
            </a:r>
            <a:r>
              <a:rPr lang="cs-CZ" dirty="0" err="1" smtClean="0"/>
              <a:t>Workgroup</a:t>
            </a:r>
            <a:r>
              <a:rPr lang="cs-CZ" dirty="0" smtClean="0"/>
              <a:t>, Standard, </a:t>
            </a:r>
            <a:r>
              <a:rPr lang="cs-CZ" dirty="0" err="1" smtClean="0"/>
              <a:t>Enterprise</a:t>
            </a:r>
            <a:endParaRPr lang="cs-CZ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Databáze podle obratu, </a:t>
            </a:r>
            <a:r>
              <a:rPr lang="cs-CZ" dirty="0" err="1" smtClean="0"/>
              <a:t>Gartner</a:t>
            </a:r>
            <a:r>
              <a:rPr lang="cs-CZ" dirty="0" smtClean="0"/>
              <a:t> 2008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3600" dirty="0" err="1" smtClean="0"/>
                        <a:t>Oracle</a:t>
                      </a:r>
                      <a:endParaRPr lang="cs-CZ" sz="3600" dirty="0"/>
                    </a:p>
                  </a:txBody>
                  <a:tcPr marL="92296" marR="92296"/>
                </a:tc>
                <a:tc>
                  <a:txBody>
                    <a:bodyPr/>
                    <a:lstStyle/>
                    <a:p>
                      <a:r>
                        <a:rPr lang="cs-CZ" sz="3600" dirty="0" smtClean="0"/>
                        <a:t>48,9 %</a:t>
                      </a:r>
                      <a:endParaRPr lang="cs-CZ" sz="3600" dirty="0"/>
                    </a:p>
                  </a:txBody>
                  <a:tcPr marL="92296" marR="92296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3600" dirty="0" smtClean="0"/>
                        <a:t>IBM</a:t>
                      </a:r>
                      <a:r>
                        <a:rPr lang="cs-CZ" sz="3600" baseline="0" dirty="0" smtClean="0"/>
                        <a:t> DB-2</a:t>
                      </a:r>
                      <a:endParaRPr lang="cs-CZ" sz="3600" dirty="0"/>
                    </a:p>
                  </a:txBody>
                  <a:tcPr marL="92296" marR="92296"/>
                </a:tc>
                <a:tc>
                  <a:txBody>
                    <a:bodyPr/>
                    <a:lstStyle/>
                    <a:p>
                      <a:r>
                        <a:rPr lang="cs-CZ" sz="3600" dirty="0" smtClean="0"/>
                        <a:t>21,9 %</a:t>
                      </a:r>
                      <a:endParaRPr lang="cs-CZ" sz="3600" dirty="0"/>
                    </a:p>
                  </a:txBody>
                  <a:tcPr marL="92296" marR="92296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3600" dirty="0" smtClean="0"/>
                        <a:t>MS SQL Server</a:t>
                      </a:r>
                      <a:endParaRPr lang="cs-CZ" sz="3600" dirty="0"/>
                    </a:p>
                  </a:txBody>
                  <a:tcPr marL="92296" marR="92296"/>
                </a:tc>
                <a:tc>
                  <a:txBody>
                    <a:bodyPr/>
                    <a:lstStyle/>
                    <a:p>
                      <a:r>
                        <a:rPr lang="cs-CZ" sz="3600" dirty="0" smtClean="0"/>
                        <a:t>18,5 %</a:t>
                      </a:r>
                      <a:endParaRPr lang="cs-CZ" sz="3600" dirty="0"/>
                    </a:p>
                  </a:txBody>
                  <a:tcPr marL="92296" marR="92296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3600" dirty="0" err="1" smtClean="0"/>
                        <a:t>Sybase</a:t>
                      </a:r>
                      <a:endParaRPr lang="cs-CZ" sz="3600" dirty="0"/>
                    </a:p>
                  </a:txBody>
                  <a:tcPr marL="92296" marR="92296"/>
                </a:tc>
                <a:tc>
                  <a:txBody>
                    <a:bodyPr/>
                    <a:lstStyle/>
                    <a:p>
                      <a:r>
                        <a:rPr lang="cs-CZ" sz="3600" dirty="0" smtClean="0"/>
                        <a:t>3 %</a:t>
                      </a:r>
                      <a:endParaRPr lang="cs-CZ" sz="3600" dirty="0"/>
                    </a:p>
                  </a:txBody>
                  <a:tcPr marL="92296" marR="92296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3600" dirty="0" err="1" smtClean="0"/>
                        <a:t>Terradata</a:t>
                      </a:r>
                      <a:endParaRPr lang="cs-CZ" sz="3600" dirty="0"/>
                    </a:p>
                  </a:txBody>
                  <a:tcPr marL="92296" marR="92296"/>
                </a:tc>
                <a:tc>
                  <a:txBody>
                    <a:bodyPr/>
                    <a:lstStyle/>
                    <a:p>
                      <a:r>
                        <a:rPr lang="cs-CZ" sz="3600" dirty="0" smtClean="0"/>
                        <a:t>3 %</a:t>
                      </a:r>
                      <a:endParaRPr lang="cs-CZ" sz="3600" dirty="0"/>
                    </a:p>
                  </a:txBody>
                  <a:tcPr marL="92296" marR="92296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3600" dirty="0" err="1" smtClean="0"/>
                        <a:t>MySql</a:t>
                      </a:r>
                      <a:endParaRPr lang="cs-CZ" sz="3600" dirty="0"/>
                    </a:p>
                  </a:txBody>
                  <a:tcPr marL="92296" marR="92296"/>
                </a:tc>
                <a:tc>
                  <a:txBody>
                    <a:bodyPr/>
                    <a:lstStyle/>
                    <a:p>
                      <a:r>
                        <a:rPr lang="cs-CZ" sz="3600" dirty="0" smtClean="0"/>
                        <a:t>0,2 %</a:t>
                      </a:r>
                      <a:endParaRPr lang="cs-CZ" sz="3600" dirty="0"/>
                    </a:p>
                  </a:txBody>
                  <a:tcPr marL="92296" marR="92296"/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Přístup na data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Do databáze se přistupuje přes </a:t>
            </a:r>
            <a:r>
              <a:rPr lang="cs-CZ" b="1" dirty="0" smtClean="0"/>
              <a:t>rozhraní</a:t>
            </a:r>
          </a:p>
          <a:p>
            <a:pPr lvl="1"/>
            <a:r>
              <a:rPr lang="cs-CZ" dirty="0" smtClean="0"/>
              <a:t>ODBC</a:t>
            </a:r>
          </a:p>
          <a:p>
            <a:pPr lvl="1"/>
            <a:r>
              <a:rPr lang="cs-CZ" dirty="0" smtClean="0"/>
              <a:t>JDBC</a:t>
            </a:r>
          </a:p>
          <a:p>
            <a:pPr lvl="1"/>
            <a:r>
              <a:rPr lang="cs-CZ" dirty="0" smtClean="0"/>
              <a:t>ADO</a:t>
            </a:r>
          </a:p>
          <a:p>
            <a:pPr lvl="1"/>
            <a:endParaRPr lang="cs-CZ" dirty="0"/>
          </a:p>
          <a:p>
            <a:pPr marL="45720" indent="0">
              <a:buNone/>
            </a:pPr>
            <a:r>
              <a:rPr lang="cs-CZ" dirty="0" smtClean="0"/>
              <a:t>ODBC – definuje se Data Source </a:t>
            </a:r>
            <a:r>
              <a:rPr lang="cs-CZ" dirty="0" err="1" smtClean="0"/>
              <a:t>Name</a:t>
            </a:r>
            <a:r>
              <a:rPr lang="cs-CZ" dirty="0" smtClean="0"/>
              <a:t> (DSN)</a:t>
            </a:r>
          </a:p>
          <a:p>
            <a:pPr lvl="1"/>
            <a:endParaRPr lang="cs-CZ" b="1" dirty="0" smtClean="0"/>
          </a:p>
          <a:p>
            <a:pPr marL="365760" lvl="1" indent="0">
              <a:buNone/>
            </a:pPr>
            <a:endParaRPr lang="cs-CZ" dirty="0" smtClean="0"/>
          </a:p>
          <a:p>
            <a:pPr marL="685800" lvl="2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070584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Přímá spojovací šipka 5"/>
          <p:cNvCxnSpPr/>
          <p:nvPr/>
        </p:nvCxnSpPr>
        <p:spPr>
          <a:xfrm flipH="1" flipV="1">
            <a:off x="3635896" y="2348880"/>
            <a:ext cx="576064" cy="15121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268760"/>
            <a:ext cx="5147840" cy="4489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Přímá spojovací šipka 5"/>
          <p:cNvCxnSpPr/>
          <p:nvPr/>
        </p:nvCxnSpPr>
        <p:spPr>
          <a:xfrm flipH="1">
            <a:off x="4283968" y="692696"/>
            <a:ext cx="504056" cy="12241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412776"/>
            <a:ext cx="5688632" cy="403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Přímá spojovací šipka 7"/>
          <p:cNvCxnSpPr/>
          <p:nvPr/>
        </p:nvCxnSpPr>
        <p:spPr>
          <a:xfrm flipV="1">
            <a:off x="4716016" y="4005064"/>
            <a:ext cx="216024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Přímá spojovací šipka 9"/>
          <p:cNvCxnSpPr/>
          <p:nvPr/>
        </p:nvCxnSpPr>
        <p:spPr>
          <a:xfrm flipH="1">
            <a:off x="5652120" y="692696"/>
            <a:ext cx="1800200" cy="20162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435649"/>
            <a:ext cx="5688632" cy="403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2910" y="1537872"/>
            <a:ext cx="5403385" cy="383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1590675"/>
            <a:ext cx="3505200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Typy databází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cs-CZ" dirty="0" err="1" smtClean="0"/>
              <a:t>Flat</a:t>
            </a:r>
            <a:r>
              <a:rPr lang="cs-CZ" dirty="0" smtClean="0"/>
              <a:t>-</a:t>
            </a:r>
            <a:r>
              <a:rPr lang="cs-CZ" dirty="0" err="1" smtClean="0"/>
              <a:t>file</a:t>
            </a:r>
            <a:r>
              <a:rPr lang="cs-CZ" dirty="0" smtClean="0"/>
              <a:t> – textový soubor - sekvenční přístup</a:t>
            </a:r>
          </a:p>
          <a:p>
            <a:pPr lvl="1"/>
            <a:r>
              <a:rPr lang="cs-CZ" dirty="0" err="1" smtClean="0"/>
              <a:t>Fixed</a:t>
            </a:r>
            <a:r>
              <a:rPr lang="cs-CZ" dirty="0" smtClean="0"/>
              <a:t> </a:t>
            </a:r>
            <a:r>
              <a:rPr lang="cs-CZ" dirty="0" err="1" smtClean="0"/>
              <a:t>File</a:t>
            </a:r>
            <a:endParaRPr lang="cs-CZ" dirty="0" smtClean="0"/>
          </a:p>
          <a:p>
            <a:pPr lvl="1"/>
            <a:r>
              <a:rPr lang="cs-CZ" dirty="0" smtClean="0"/>
              <a:t>Hierarchické</a:t>
            </a:r>
          </a:p>
          <a:p>
            <a:pPr lvl="1"/>
            <a:r>
              <a:rPr lang="cs-CZ" dirty="0" smtClean="0"/>
              <a:t>Síťová</a:t>
            </a:r>
          </a:p>
          <a:p>
            <a:pPr lvl="1"/>
            <a:r>
              <a:rPr lang="cs-CZ" dirty="0" smtClean="0"/>
              <a:t>Relační</a:t>
            </a:r>
          </a:p>
          <a:p>
            <a:pPr lvl="1"/>
            <a:r>
              <a:rPr lang="cs-CZ" dirty="0" smtClean="0"/>
              <a:t>Objektové</a:t>
            </a:r>
          </a:p>
          <a:p>
            <a:pPr lvl="1"/>
            <a:r>
              <a:rPr lang="cs-CZ" dirty="0" smtClean="0"/>
              <a:t>Deduktivní</a:t>
            </a:r>
          </a:p>
          <a:p>
            <a:pPr lvl="1"/>
            <a:r>
              <a:rPr lang="cs-CZ" dirty="0" smtClean="0"/>
              <a:t>XML</a:t>
            </a:r>
          </a:p>
          <a:p>
            <a:pPr lvl="1"/>
            <a:r>
              <a:rPr lang="cs-CZ" dirty="0" err="1" smtClean="0"/>
              <a:t>NoSql</a:t>
            </a:r>
            <a:endParaRPr lang="cs-CZ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590675"/>
            <a:ext cx="3505200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 algn="ctr">
              <a:buNone/>
            </a:pPr>
            <a:r>
              <a:rPr lang="cs-CZ" dirty="0" smtClean="0"/>
              <a:t>Další typy databází</a:t>
            </a:r>
            <a:endParaRPr lang="cs-CZ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Hierarchická </a:t>
            </a:r>
            <a:r>
              <a:rPr lang="cs-CZ" dirty="0" err="1" smtClean="0"/>
              <a:t>db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Umožňuje vyjádřit ve směru shora dolů jednosměrné vztahy typu 1:N</a:t>
            </a:r>
          </a:p>
          <a:p>
            <a:r>
              <a:rPr lang="cs-CZ" smtClean="0"/>
              <a:t>Speciální </a:t>
            </a:r>
            <a:r>
              <a:rPr lang="cs-CZ" dirty="0" smtClean="0"/>
              <a:t>typ síťového modelu – hierarchické vztahy</a:t>
            </a:r>
          </a:p>
          <a:p>
            <a:r>
              <a:rPr lang="cs-CZ" dirty="0" smtClean="0"/>
              <a:t>Manipulace s daty – sekvenční procházení stromu</a:t>
            </a:r>
          </a:p>
          <a:p>
            <a:r>
              <a:rPr lang="cs-CZ" dirty="0" smtClean="0"/>
              <a:t>Tento typ databáze se začíná znovu používat na webu jako alternativa k relačnímu modelu</a:t>
            </a:r>
            <a:endParaRPr lang="cs-CZ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Síťová databáze - příklad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teorie grafů </a:t>
            </a:r>
            <a:r>
              <a:rPr lang="cs-CZ" sz="2400" dirty="0" smtClean="0"/>
              <a:t>(uzly=entity, orientované hrany=vtahy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1026" name="Picture 2" descr="http://upload.wikimedia.org/wikipedia/commons/3/3c/Network_Mod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2204864"/>
            <a:ext cx="5162550" cy="4086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Objektové databáze - příklad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6322" name="Picture 2" descr="File:Object-Oriented Model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1117548"/>
            <a:ext cx="6600226" cy="48784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Vznik </a:t>
            </a:r>
            <a:r>
              <a:rPr lang="cs-CZ" dirty="0" err="1" smtClean="0"/>
              <a:t>NoSQL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Vzrůstající objem dat</a:t>
            </a:r>
          </a:p>
          <a:p>
            <a:r>
              <a:rPr lang="cs-CZ" dirty="0" smtClean="0"/>
              <a:t>Rostoucí propojitelnost dat</a:t>
            </a:r>
          </a:p>
          <a:p>
            <a:r>
              <a:rPr lang="cs-CZ" dirty="0" smtClean="0"/>
              <a:t>Ztráta předvídatelné architektury</a:t>
            </a:r>
          </a:p>
          <a:p>
            <a:r>
              <a:rPr lang="cs-CZ" dirty="0" smtClean="0"/>
              <a:t>Současná architektura aplikací</a:t>
            </a:r>
          </a:p>
          <a:p>
            <a:r>
              <a:rPr lang="cs-CZ" dirty="0" smtClean="0"/>
              <a:t>ACID zbytečně restriktivní</a:t>
            </a:r>
          </a:p>
          <a:p>
            <a:r>
              <a:rPr lang="cs-CZ" dirty="0" smtClean="0"/>
              <a:t>Neznáme dopředu přesnou strukturu dat</a:t>
            </a:r>
          </a:p>
          <a:p>
            <a:r>
              <a:rPr lang="cs-CZ" dirty="0" smtClean="0"/>
              <a:t>Výpadek je normální a umíme na něho reagovat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3314662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Kdy nepoužívat </a:t>
            </a:r>
            <a:r>
              <a:rPr lang="cs-CZ" dirty="0" err="1" smtClean="0"/>
              <a:t>NoSQL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Potřebuji-li transakce</a:t>
            </a:r>
          </a:p>
          <a:p>
            <a:r>
              <a:rPr lang="cs-CZ" dirty="0" smtClean="0"/>
              <a:t>Chci mít pevnou strukturu (schéma)</a:t>
            </a:r>
          </a:p>
          <a:p>
            <a:r>
              <a:rPr lang="cs-CZ" dirty="0" smtClean="0"/>
              <a:t>Potřebuji </a:t>
            </a:r>
            <a:r>
              <a:rPr lang="cs-CZ" smtClean="0"/>
              <a:t>spojovat tabulky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5962236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Rozdělení </a:t>
            </a:r>
            <a:r>
              <a:rPr lang="cs-CZ" dirty="0" err="1" smtClean="0"/>
              <a:t>noSql</a:t>
            </a:r>
            <a:r>
              <a:rPr lang="cs-CZ" dirty="0" smtClean="0"/>
              <a:t> databází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 smtClean="0"/>
              <a:t>Document</a:t>
            </a:r>
            <a:r>
              <a:rPr lang="cs-CZ" b="1" dirty="0" smtClean="0"/>
              <a:t> </a:t>
            </a:r>
            <a:r>
              <a:rPr lang="cs-CZ" b="1" dirty="0" err="1" smtClean="0"/>
              <a:t>stored</a:t>
            </a:r>
            <a:r>
              <a:rPr lang="cs-CZ" b="1" dirty="0" smtClean="0"/>
              <a:t> </a:t>
            </a:r>
            <a:r>
              <a:rPr lang="cs-CZ" dirty="0" smtClean="0"/>
              <a:t>(dokumentově orientované aplikace) – místo s řádkem pracují s dokumentem</a:t>
            </a:r>
          </a:p>
          <a:p>
            <a:r>
              <a:rPr lang="cs-CZ" b="1" dirty="0" err="1" smtClean="0"/>
              <a:t>Key</a:t>
            </a:r>
            <a:r>
              <a:rPr lang="cs-CZ" b="1" dirty="0" smtClean="0"/>
              <a:t>-</a:t>
            </a:r>
            <a:r>
              <a:rPr lang="cs-CZ" b="1" dirty="0" err="1" smtClean="0"/>
              <a:t>stored</a:t>
            </a:r>
            <a:r>
              <a:rPr lang="cs-CZ" b="1" dirty="0" smtClean="0"/>
              <a:t> database </a:t>
            </a:r>
            <a:r>
              <a:rPr lang="cs-CZ" dirty="0" smtClean="0"/>
              <a:t>(=</a:t>
            </a:r>
            <a:r>
              <a:rPr lang="cs-CZ" dirty="0" err="1" smtClean="0"/>
              <a:t>bezschémové</a:t>
            </a:r>
            <a:r>
              <a:rPr lang="cs-CZ" dirty="0" smtClean="0"/>
              <a:t>) – klíč-hodnota; důraz na rychlost</a:t>
            </a:r>
          </a:p>
          <a:p>
            <a:r>
              <a:rPr lang="cs-CZ" b="1" dirty="0" err="1" smtClean="0"/>
              <a:t>Column</a:t>
            </a:r>
            <a:r>
              <a:rPr lang="cs-CZ" dirty="0" smtClean="0"/>
              <a:t> – data se ukládají do sloupců, vhodné pro datové sklady</a:t>
            </a:r>
            <a:endParaRPr lang="cs-CZ" b="1" dirty="0" smtClean="0"/>
          </a:p>
          <a:p>
            <a:endParaRPr lang="cs-CZ" dirty="0" smtClean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NoSql</a:t>
            </a:r>
            <a:r>
              <a:rPr lang="cs-CZ" dirty="0" smtClean="0"/>
              <a:t> databáze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CouchDB</a:t>
            </a:r>
            <a:endParaRPr lang="cs-CZ" dirty="0" smtClean="0"/>
          </a:p>
          <a:p>
            <a:r>
              <a:rPr lang="cs-CZ" dirty="0" err="1" smtClean="0"/>
              <a:t>Cassandra</a:t>
            </a:r>
            <a:endParaRPr lang="cs-CZ" dirty="0" smtClean="0"/>
          </a:p>
          <a:p>
            <a:r>
              <a:rPr lang="cs-CZ" dirty="0" err="1" smtClean="0"/>
              <a:t>MongoDB</a:t>
            </a:r>
            <a:endParaRPr lang="cs-CZ" dirty="0" smtClean="0"/>
          </a:p>
          <a:p>
            <a:r>
              <a:rPr lang="cs-CZ" dirty="0" err="1" smtClean="0"/>
              <a:t>Redis</a:t>
            </a:r>
            <a:endParaRPr lang="cs-CZ" dirty="0" smtClean="0"/>
          </a:p>
          <a:p>
            <a:r>
              <a:rPr lang="cs-CZ" dirty="0" err="1" smtClean="0"/>
              <a:t>MemCache</a:t>
            </a:r>
            <a:endParaRPr lang="cs-CZ" dirty="0" smtClean="0"/>
          </a:p>
          <a:p>
            <a:r>
              <a:rPr lang="cs-CZ" dirty="0" err="1" smtClean="0"/>
              <a:t>Google</a:t>
            </a:r>
            <a:r>
              <a:rPr lang="cs-CZ" dirty="0" smtClean="0"/>
              <a:t> </a:t>
            </a:r>
            <a:r>
              <a:rPr lang="cs-CZ" smtClean="0"/>
              <a:t>BigTable</a:t>
            </a:r>
            <a:endParaRPr lang="cs-CZ" dirty="0" smtClean="0"/>
          </a:p>
          <a:p>
            <a:r>
              <a:rPr lang="cs-CZ" dirty="0" smtClean="0"/>
              <a:t>…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20688"/>
            <a:ext cx="7056784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Volba databáze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Je problém ztráta nějakého záznamu? (priorita je </a:t>
            </a:r>
            <a:r>
              <a:rPr lang="cs-CZ" smtClean="0"/>
              <a:t>rychlost nebo </a:t>
            </a:r>
            <a:r>
              <a:rPr lang="cs-CZ" dirty="0" smtClean="0"/>
              <a:t>okamžitý stav)</a:t>
            </a:r>
          </a:p>
          <a:p>
            <a:pPr lvl="1">
              <a:buNone/>
            </a:pPr>
            <a:r>
              <a:rPr lang="cs-CZ" dirty="0" smtClean="0">
                <a:solidFill>
                  <a:srgbClr val="0070C0"/>
                </a:solidFill>
              </a:rPr>
              <a:t>Banka x </a:t>
            </a:r>
            <a:r>
              <a:rPr lang="cs-CZ" dirty="0" err="1" smtClean="0">
                <a:solidFill>
                  <a:srgbClr val="0070C0"/>
                </a:solidFill>
              </a:rPr>
              <a:t>Google</a:t>
            </a:r>
            <a:endParaRPr lang="cs-CZ" dirty="0" smtClean="0">
              <a:solidFill>
                <a:srgbClr val="0070C0"/>
              </a:solidFill>
            </a:endParaRPr>
          </a:p>
          <a:p>
            <a:r>
              <a:rPr lang="cs-CZ" dirty="0" smtClean="0"/>
              <a:t>Musí všichni okamžitě vidět modifikace dat?</a:t>
            </a:r>
          </a:p>
          <a:p>
            <a:pPr lvl="1">
              <a:buNone/>
            </a:pPr>
            <a:r>
              <a:rPr lang="cs-CZ" dirty="0" err="1" smtClean="0">
                <a:solidFill>
                  <a:srgbClr val="0070C0"/>
                </a:solidFill>
              </a:rPr>
              <a:t>Facebook</a:t>
            </a:r>
            <a:r>
              <a:rPr lang="cs-CZ" dirty="0" smtClean="0">
                <a:solidFill>
                  <a:srgbClr val="0070C0"/>
                </a:solidFill>
              </a:rPr>
              <a:t> x rezervační systém</a:t>
            </a:r>
          </a:p>
          <a:p>
            <a:r>
              <a:rPr lang="cs-CZ" dirty="0" smtClean="0"/>
              <a:t>Může uživatel chvíli čekat?</a:t>
            </a:r>
          </a:p>
          <a:p>
            <a:pPr lvl="1">
              <a:buNone/>
            </a:pPr>
            <a:r>
              <a:rPr lang="cs-CZ" dirty="0" smtClean="0">
                <a:solidFill>
                  <a:srgbClr val="0070C0"/>
                </a:solidFill>
              </a:rPr>
              <a:t>Rezervace x hledání ve </a:t>
            </a:r>
            <a:r>
              <a:rPr lang="cs-CZ" dirty="0" err="1" smtClean="0">
                <a:solidFill>
                  <a:srgbClr val="0070C0"/>
                </a:solidFill>
              </a:rPr>
              <a:t>Wikipedii</a:t>
            </a:r>
            <a:endParaRPr lang="cs-CZ" dirty="0" smtClean="0">
              <a:solidFill>
                <a:srgbClr val="0070C0"/>
              </a:solidFill>
            </a:endParaRPr>
          </a:p>
          <a:p>
            <a:r>
              <a:rPr lang="cs-CZ" dirty="0" smtClean="0"/>
              <a:t>Požadavek investora</a:t>
            </a:r>
          </a:p>
          <a:p>
            <a:r>
              <a:rPr lang="cs-CZ" dirty="0" smtClean="0"/>
              <a:t>Bezpečnost investicí – jaká je požadovaná dlouhodobá stabilita?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Shrnutí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Existuje několik modelů ukládaní dat</a:t>
            </a:r>
          </a:p>
          <a:p>
            <a:r>
              <a:rPr lang="cs-CZ" dirty="0" smtClean="0"/>
              <a:t>Dominantní je relační (od 80.let)</a:t>
            </a:r>
          </a:p>
          <a:p>
            <a:r>
              <a:rPr lang="cs-CZ" dirty="0" smtClean="0"/>
              <a:t>Transakční systémy</a:t>
            </a:r>
          </a:p>
          <a:p>
            <a:r>
              <a:rPr lang="cs-CZ" dirty="0" smtClean="0"/>
              <a:t>Serverová část + klient (musí se přihlásit)</a:t>
            </a:r>
          </a:p>
          <a:p>
            <a:r>
              <a:rPr lang="cs-CZ" dirty="0" smtClean="0"/>
              <a:t>Přístup na data – ODBC, ADO…</a:t>
            </a:r>
          </a:p>
          <a:p>
            <a:r>
              <a:rPr lang="cs-CZ" dirty="0" smtClean="0"/>
              <a:t>Internet – </a:t>
            </a:r>
            <a:r>
              <a:rPr lang="cs-CZ" dirty="0" err="1" smtClean="0"/>
              <a:t>NoSQL</a:t>
            </a:r>
            <a:r>
              <a:rPr lang="cs-CZ" dirty="0" smtClean="0"/>
              <a:t> databáze</a:t>
            </a:r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Volba databáze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 čem máme nejvíce informací?</a:t>
            </a:r>
          </a:p>
          <a:p>
            <a:r>
              <a:rPr lang="cs-CZ" dirty="0" smtClean="0"/>
              <a:t>V čem se to bude programovat?</a:t>
            </a:r>
          </a:p>
          <a:p>
            <a:r>
              <a:rPr lang="cs-CZ" dirty="0" smtClean="0"/>
              <a:t>Jaké máme vývojáře? (co umí?)</a:t>
            </a:r>
          </a:p>
          <a:p>
            <a:r>
              <a:rPr lang="cs-CZ" dirty="0" smtClean="0"/>
              <a:t>Kolik na to chceme dát? </a:t>
            </a:r>
            <a:br>
              <a:rPr lang="cs-CZ" dirty="0" smtClean="0"/>
            </a:br>
            <a:r>
              <a:rPr lang="cs-CZ" dirty="0" smtClean="0"/>
              <a:t>(</a:t>
            </a:r>
            <a:r>
              <a:rPr lang="cs-CZ" dirty="0" err="1" smtClean="0"/>
              <a:t>Terradata</a:t>
            </a:r>
            <a:r>
              <a:rPr lang="cs-CZ" dirty="0" smtClean="0"/>
              <a:t> – bankomaty…)</a:t>
            </a:r>
          </a:p>
          <a:p>
            <a:r>
              <a:rPr lang="cs-CZ" dirty="0" smtClean="0"/>
              <a:t>Je pro tuto volbu nějaký partner?</a:t>
            </a:r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Projekt </a:t>
            </a:r>
            <a:r>
              <a:rPr lang="cs-CZ" dirty="0" err="1" smtClean="0"/>
              <a:t>db</a:t>
            </a:r>
            <a:r>
              <a:rPr lang="cs-CZ" dirty="0" smtClean="0"/>
              <a:t> systému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Neexistuje jediné univerzální řešení vhodné pro všechny</a:t>
            </a:r>
          </a:p>
          <a:p>
            <a:r>
              <a:rPr lang="cs-CZ" dirty="0" smtClean="0"/>
              <a:t>Příklad – projekt židlí:</a:t>
            </a:r>
          </a:p>
          <a:p>
            <a:pPr lvl="1"/>
            <a:r>
              <a:rPr lang="cs-CZ" dirty="0" smtClean="0"/>
              <a:t>Kino – pohodlné sezení</a:t>
            </a:r>
          </a:p>
          <a:p>
            <a:pPr lvl="1"/>
            <a:r>
              <a:rPr lang="cs-CZ" dirty="0" err="1" smtClean="0"/>
              <a:t>Mc</a:t>
            </a:r>
            <a:r>
              <a:rPr lang="cs-CZ" dirty="0" smtClean="0"/>
              <a:t> Donald – židle, aby člověk snědl a odešel a nevysedával…</a:t>
            </a:r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Flat file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428750"/>
            <a:ext cx="3495675" cy="480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Excel jako databáze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556792"/>
            <a:ext cx="5976663" cy="4746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Přímá spojovací šipka 8"/>
          <p:cNvCxnSpPr/>
          <p:nvPr/>
        </p:nvCxnSpPr>
        <p:spPr>
          <a:xfrm rot="10800000" flipV="1">
            <a:off x="4932040" y="2204864"/>
            <a:ext cx="3096344" cy="1872208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šipka 10"/>
          <p:cNvCxnSpPr/>
          <p:nvPr/>
        </p:nvCxnSpPr>
        <p:spPr>
          <a:xfrm rot="10800000" flipV="1">
            <a:off x="5148064" y="4869160"/>
            <a:ext cx="2880320" cy="72008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šipka 12"/>
          <p:cNvCxnSpPr/>
          <p:nvPr/>
        </p:nvCxnSpPr>
        <p:spPr>
          <a:xfrm rot="10800000" flipV="1">
            <a:off x="4211960" y="5661248"/>
            <a:ext cx="3960440" cy="288032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0178" name="Picture 2" descr="File:Database model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76509"/>
            <a:ext cx="8136904" cy="5858571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611560" y="6021288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http://en.wikipedia.org/wiki/File:Database_models.jpg</a:t>
            </a:r>
            <a:endParaRPr lang="cs-CZ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659</Words>
  <Application>Microsoft Office PowerPoint</Application>
  <PresentationFormat>Předvádění na obrazovce (4:3)</PresentationFormat>
  <Paragraphs>161</Paragraphs>
  <Slides>40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40</vt:i4>
      </vt:variant>
    </vt:vector>
  </HeadingPairs>
  <TitlesOfParts>
    <vt:vector size="41" baseType="lpstr">
      <vt:lpstr>Motiv sady Office</vt:lpstr>
      <vt:lpstr>Databázové systémy</vt:lpstr>
      <vt:lpstr>Databáze</vt:lpstr>
      <vt:lpstr>Typy databází</vt:lpstr>
      <vt:lpstr>Volba databáze</vt:lpstr>
      <vt:lpstr>Volba databáze</vt:lpstr>
      <vt:lpstr>Projekt db systému</vt:lpstr>
      <vt:lpstr>Flat file</vt:lpstr>
      <vt:lpstr>Excel jako databáze</vt:lpstr>
      <vt:lpstr>Snímek 9</vt:lpstr>
      <vt:lpstr>Relační databáze</vt:lpstr>
      <vt:lpstr>Relační model dat</vt:lpstr>
      <vt:lpstr>Vlastnosti atributů</vt:lpstr>
      <vt:lpstr>Úroveň databázového modelu z hlediska abstrakce</vt:lpstr>
      <vt:lpstr>Návrh databázového systému</vt:lpstr>
      <vt:lpstr>Transakce</vt:lpstr>
      <vt:lpstr>Snímek 16</vt:lpstr>
      <vt:lpstr>Snímek 17</vt:lpstr>
      <vt:lpstr>Snímek 18</vt:lpstr>
      <vt:lpstr>Uživatelé</vt:lpstr>
      <vt:lpstr>Snímek 20</vt:lpstr>
      <vt:lpstr>Hlavní databázové systémy</vt:lpstr>
      <vt:lpstr>Databázové systémy</vt:lpstr>
      <vt:lpstr>Databáze podle obratu, Gartner 2008</vt:lpstr>
      <vt:lpstr>Přístup na data</vt:lpstr>
      <vt:lpstr>Snímek 25</vt:lpstr>
      <vt:lpstr>Snímek 26</vt:lpstr>
      <vt:lpstr>Snímek 27</vt:lpstr>
      <vt:lpstr>Snímek 28</vt:lpstr>
      <vt:lpstr>Snímek 29</vt:lpstr>
      <vt:lpstr>Snímek 30</vt:lpstr>
      <vt:lpstr>Snímek 31</vt:lpstr>
      <vt:lpstr>Hierarchická db</vt:lpstr>
      <vt:lpstr>Síťová databáze - příklad</vt:lpstr>
      <vt:lpstr>Objektové databáze - příklad</vt:lpstr>
      <vt:lpstr>Vznik NoSQL</vt:lpstr>
      <vt:lpstr>Kdy nepoužívat NoSQL</vt:lpstr>
      <vt:lpstr>Rozdělení noSql databází</vt:lpstr>
      <vt:lpstr>NoSql databáze</vt:lpstr>
      <vt:lpstr>Snímek 39</vt:lpstr>
      <vt:lpstr>Shrnutí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Databázové systémy</dc:title>
  <dc:creator>dan11hp</dc:creator>
  <cp:lastModifiedBy>Danel4</cp:lastModifiedBy>
  <cp:revision>14</cp:revision>
  <dcterms:created xsi:type="dcterms:W3CDTF">2016-09-11T12:48:50Z</dcterms:created>
  <dcterms:modified xsi:type="dcterms:W3CDTF">2016-09-25T14:10:57Z</dcterms:modified>
</cp:coreProperties>
</file>